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9" r:id="rId4"/>
    <p:sldId id="257" r:id="rId5"/>
    <p:sldId id="268" r:id="rId6"/>
    <p:sldId id="270" r:id="rId7"/>
    <p:sldId id="272" r:id="rId8"/>
    <p:sldId id="258" r:id="rId9"/>
    <p:sldId id="259" r:id="rId10"/>
    <p:sldId id="260" r:id="rId11"/>
    <p:sldId id="261" r:id="rId12"/>
    <p:sldId id="262" r:id="rId13"/>
    <p:sldId id="263" r:id="rId14"/>
    <p:sldId id="271" r:id="rId15"/>
    <p:sldId id="264" r:id="rId16"/>
    <p:sldId id="265" r:id="rId17"/>
    <p:sldId id="273" r:id="rId18"/>
    <p:sldId id="267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3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72" y="1428"/>
      </p:cViewPr>
      <p:guideLst>
        <p:guide orient="horz" pos="313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293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747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204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343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389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092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992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948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796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819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537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5E8C5-3889-46ED-9980-37720EC44E14}" type="datetimeFigureOut">
              <a:rPr lang="ko-KR" altLang="en-US" smtClean="0"/>
              <a:t>2016-03-10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F75C6-2AE7-443C-9E26-C3186BAF1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744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nrpatel/lfptool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ko-KR" dirty="0" smtClean="0">
                <a:latin typeface="Calibri" panose="020F0502020204030204" pitchFamily="34" charset="0"/>
              </a:rPr>
              <a:t>How to use</a:t>
            </a:r>
            <a:r>
              <a:rPr lang="en-US" altLang="ko-KR" sz="4000" dirty="0" smtClean="0">
                <a:latin typeface="Calibri" panose="020F0502020204030204" pitchFamily="34" charset="0"/>
              </a:rPr>
              <a:t/>
            </a:r>
            <a:br>
              <a:rPr lang="en-US" altLang="ko-KR" sz="4000" dirty="0" smtClean="0">
                <a:latin typeface="Calibri" panose="020F0502020204030204" pitchFamily="34" charset="0"/>
              </a:rPr>
            </a:br>
            <a:r>
              <a:rPr lang="en-US" altLang="ko-KR" sz="3200" dirty="0">
                <a:latin typeface="Calibri" panose="020F0502020204030204" pitchFamily="34" charset="0"/>
              </a:rPr>
              <a:t>Geometric Calibration of Micro-Lens-Based </a:t>
            </a:r>
            <a:r>
              <a:rPr lang="en-US" altLang="ko-KR" sz="3200" dirty="0" smtClean="0">
                <a:latin typeface="Calibri" panose="020F0502020204030204" pitchFamily="34" charset="0"/>
              </a:rPr>
              <a:t>Light Field </a:t>
            </a:r>
            <a:r>
              <a:rPr lang="en-US" altLang="ko-KR" sz="3200" dirty="0">
                <a:latin typeface="Calibri" panose="020F0502020204030204" pitchFamily="34" charset="0"/>
              </a:rPr>
              <a:t>Cameras using Line </a:t>
            </a:r>
            <a:r>
              <a:rPr lang="en-US" altLang="ko-KR" sz="3200" dirty="0" smtClean="0">
                <a:latin typeface="Calibri" panose="020F0502020204030204" pitchFamily="34" charset="0"/>
              </a:rPr>
              <a:t>Features</a:t>
            </a:r>
            <a:endParaRPr lang="ko-KR" altLang="en-US" sz="3200" dirty="0">
              <a:latin typeface="Calibri" panose="020F0502020204030204" pitchFamily="34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048353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dirty="0" err="1">
                <a:latin typeface="Calibri" panose="020F0502020204030204" pitchFamily="34" charset="0"/>
              </a:rPr>
              <a:t>Yunsu</a:t>
            </a:r>
            <a:r>
              <a:rPr lang="en-US" altLang="ko-KR" dirty="0">
                <a:latin typeface="Calibri" panose="020F0502020204030204" pitchFamily="34" charset="0"/>
              </a:rPr>
              <a:t> Bok, Hae-Gon Jeon </a:t>
            </a:r>
            <a:r>
              <a:rPr lang="en-US" altLang="ko-KR" dirty="0" smtClean="0">
                <a:latin typeface="Calibri" panose="020F0502020204030204" pitchFamily="34" charset="0"/>
              </a:rPr>
              <a:t>and </a:t>
            </a:r>
            <a:r>
              <a:rPr lang="en-US" altLang="ko-KR" dirty="0">
                <a:latin typeface="Calibri" panose="020F0502020204030204" pitchFamily="34" charset="0"/>
              </a:rPr>
              <a:t>In So </a:t>
            </a:r>
            <a:r>
              <a:rPr lang="en-US" altLang="ko-KR" dirty="0" err="1" smtClean="0">
                <a:latin typeface="Calibri" panose="020F0502020204030204" pitchFamily="34" charset="0"/>
              </a:rPr>
              <a:t>Kweon</a:t>
            </a:r>
            <a:endParaRPr lang="en-US" altLang="ko-KR" dirty="0">
              <a:latin typeface="Calibri" panose="020F0502020204030204" pitchFamily="34" charset="0"/>
            </a:endParaRPr>
          </a:p>
          <a:p>
            <a:r>
              <a:rPr lang="en-US" altLang="ko-KR" dirty="0" smtClean="0">
                <a:latin typeface="Calibri" panose="020F0502020204030204" pitchFamily="34" charset="0"/>
              </a:rPr>
              <a:t>Robotics and Computer Vison Lab., KAIST</a:t>
            </a:r>
          </a:p>
          <a:p>
            <a:r>
              <a:rPr lang="en-US" altLang="ko-KR" sz="1800" i="1" dirty="0" smtClean="0"/>
              <a:t>IEEE Transactions on Pattern Analysis and Machine Intelligence, Accepted</a:t>
            </a:r>
            <a:endParaRPr lang="ko-KR" altLang="en-US" sz="18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636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187" y="1027906"/>
            <a:ext cx="8329613" cy="5527586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665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3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688"/>
            <a:ext cx="5945045" cy="396502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99" y="1690688"/>
            <a:ext cx="5321785" cy="39650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9399" y="5780439"/>
            <a:ext cx="4790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Execute</a:t>
            </a:r>
          </a:p>
          <a:p>
            <a:r>
              <a:rPr lang="en-US" altLang="ko-KR" b="1" dirty="0" smtClean="0"/>
              <a:t>LightFieldCalib_Step3_LineFeature</a:t>
            </a:r>
            <a:endParaRPr lang="ko-KR" alt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840827" y="6024418"/>
            <a:ext cx="4790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Drag and open </a:t>
            </a:r>
            <a:r>
              <a:rPr lang="en-US" altLang="ko-KR" b="1" dirty="0" smtClean="0"/>
              <a:t>Pattern images </a:t>
            </a:r>
            <a:r>
              <a:rPr lang="en-US" altLang="ko-KR" dirty="0" smtClean="0"/>
              <a:t>again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0015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93239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3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06" y="1371600"/>
            <a:ext cx="5513294" cy="54864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580" y="1297124"/>
            <a:ext cx="5525502" cy="549193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120571" y="4001294"/>
            <a:ext cx="508000" cy="541677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3657600" y="1297124"/>
            <a:ext cx="2780980" cy="270417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3628571" y="4542971"/>
            <a:ext cx="2722923" cy="224608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700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8802"/>
            <a:ext cx="6096000" cy="3429000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38200" y="393239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4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5815" y="5747419"/>
            <a:ext cx="4790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Execute </a:t>
            </a:r>
            <a:r>
              <a:rPr lang="en-US" altLang="ko-KR" b="1" dirty="0" smtClean="0"/>
              <a:t>LightFieldCalib_Step4_LinearSolution.m</a:t>
            </a:r>
            <a:endParaRPr lang="ko-KR" altLang="en-US" b="1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738" y="1260111"/>
            <a:ext cx="5783262" cy="43463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40827" y="6024418"/>
            <a:ext cx="4790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Drag and open </a:t>
            </a:r>
            <a:r>
              <a:rPr lang="en-US" altLang="ko-KR" b="1" dirty="0" err="1" smtClean="0"/>
              <a:t>Lxxx.mat</a:t>
            </a:r>
            <a:r>
              <a:rPr lang="en-US" altLang="ko-KR" dirty="0" smtClean="0"/>
              <a:t> files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2235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5 : Look-up table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12" y="2010002"/>
            <a:ext cx="5673588" cy="305548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t="26977" b="26977"/>
          <a:stretch/>
        </p:blipFill>
        <p:spPr>
          <a:xfrm>
            <a:off x="6250532" y="3033372"/>
            <a:ext cx="5572125" cy="10087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5815" y="5747419"/>
            <a:ext cx="4790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Execute </a:t>
            </a:r>
            <a:r>
              <a:rPr lang="en-US" altLang="ko-KR" b="1" dirty="0" smtClean="0"/>
              <a:t>LightFieldCalib_Step5_LookupTable.m</a:t>
            </a:r>
            <a:endParaRPr lang="ko-KR" alt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840827" y="6024418"/>
            <a:ext cx="4790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open </a:t>
            </a:r>
            <a:r>
              <a:rPr lang="en-US" altLang="ko-KR" b="1" dirty="0" err="1" smtClean="0"/>
              <a:t>IntParamLF.mat</a:t>
            </a:r>
            <a:r>
              <a:rPr lang="en-US" altLang="ko-KR" dirty="0" smtClean="0"/>
              <a:t> files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66152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Step 6 : Sub-aperture image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71" y="1437819"/>
            <a:ext cx="5715000" cy="5143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43056" y="1987660"/>
            <a:ext cx="44341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If you want to detect corners of pattern images in sub-aperture image, </a:t>
            </a:r>
            <a:r>
              <a:rPr lang="en-US" altLang="ko-KR" b="1" dirty="0" err="1" smtClean="0"/>
              <a:t>DetectCorner</a:t>
            </a:r>
            <a:r>
              <a:rPr lang="en-US" altLang="ko-KR" b="1" dirty="0" smtClean="0"/>
              <a:t> =true</a:t>
            </a:r>
            <a:endParaRPr lang="ko-KR" alt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043055" y="3146534"/>
            <a:ext cx="4434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Otherwise, </a:t>
            </a:r>
            <a:r>
              <a:rPr lang="en-US" altLang="ko-KR" b="1" dirty="0" err="1" smtClean="0"/>
              <a:t>DetectCorner</a:t>
            </a:r>
            <a:r>
              <a:rPr lang="en-US" altLang="ko-KR" b="1" dirty="0" smtClean="0"/>
              <a:t> =false</a:t>
            </a:r>
            <a:endParaRPr lang="ko-KR" alt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734629" y="3812838"/>
            <a:ext cx="5206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Execute </a:t>
            </a:r>
            <a:r>
              <a:rPr lang="en-US" altLang="ko-KR" b="1" dirty="0" smtClean="0"/>
              <a:t>LightFieldCalib_Step6_SubApertureImage.m</a:t>
            </a:r>
            <a:endParaRPr lang="ko-KR" altLang="en-US" b="1" dirty="0"/>
          </a:p>
        </p:txBody>
      </p:sp>
      <p:sp>
        <p:nvSpPr>
          <p:cNvPr id="8" name="직사각형 7"/>
          <p:cNvSpPr/>
          <p:nvPr/>
        </p:nvSpPr>
        <p:spPr>
          <a:xfrm>
            <a:off x="838200" y="2121697"/>
            <a:ext cx="1785257" cy="391886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/>
          <p:cNvCxnSpPr/>
          <p:nvPr/>
        </p:nvCxnSpPr>
        <p:spPr>
          <a:xfrm flipH="1" flipV="1">
            <a:off x="2623457" y="2317640"/>
            <a:ext cx="4111172" cy="5933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357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10" y="1864181"/>
            <a:ext cx="5618390" cy="4189635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6 : Sub-aperture image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328" y="1864181"/>
            <a:ext cx="4189635" cy="4189635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6381750" y="3051855"/>
            <a:ext cx="333828" cy="181428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639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387016" y="202906"/>
            <a:ext cx="11353801" cy="1325563"/>
          </a:xfrm>
        </p:spPr>
        <p:txBody>
          <a:bodyPr/>
          <a:lstStyle/>
          <a:p>
            <a:r>
              <a:rPr lang="en-US" altLang="ko-KR" dirty="0" smtClean="0"/>
              <a:t>Step 6 : Sub-aperture image (Error Measure)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99" y="1374566"/>
            <a:ext cx="5038725" cy="33337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b="44775"/>
          <a:stretch/>
        </p:blipFill>
        <p:spPr>
          <a:xfrm>
            <a:off x="285499" y="5381668"/>
            <a:ext cx="5543550" cy="132556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6731" y="1378619"/>
            <a:ext cx="3505200" cy="38385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63917" y="5381668"/>
            <a:ext cx="61280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If you want to calculate projection Error and Ray </a:t>
            </a:r>
            <a:r>
              <a:rPr lang="en-US" altLang="ko-KR" dirty="0" err="1" smtClean="0"/>
              <a:t>reprojection</a:t>
            </a:r>
            <a:r>
              <a:rPr lang="en-US" altLang="ko-KR" dirty="0" smtClean="0"/>
              <a:t> error on checker board images, execute </a:t>
            </a:r>
            <a:r>
              <a:rPr lang="en-US" altLang="ko-KR" b="1" dirty="0" smtClean="0"/>
              <a:t>LightFieldCalib_Step6_SubApertureImage_ErrorAnalysis.m </a:t>
            </a:r>
            <a:r>
              <a:rPr lang="en-US" altLang="ko-KR" dirty="0" smtClean="0"/>
              <a:t>with </a:t>
            </a:r>
            <a:r>
              <a:rPr lang="en-US" altLang="ko-KR" dirty="0" err="1" smtClean="0"/>
              <a:t>lenslet</a:t>
            </a:r>
            <a:r>
              <a:rPr lang="en-US" altLang="ko-KR" dirty="0" smtClean="0"/>
              <a:t> images that you generate sub-aperture images. Please refer our TPAMI paper.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6266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Question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Please contact </a:t>
            </a:r>
            <a:r>
              <a:rPr lang="en-US" altLang="ko-KR" dirty="0" err="1" smtClean="0"/>
              <a:t>Ph.D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Yunsu</a:t>
            </a:r>
            <a:r>
              <a:rPr lang="en-US" altLang="ko-KR" dirty="0" smtClean="0"/>
              <a:t> Bok</a:t>
            </a:r>
          </a:p>
          <a:p>
            <a:r>
              <a:rPr lang="en-US" altLang="ko-KR" dirty="0" smtClean="0"/>
              <a:t>E-mail : ysbok@rcv.kaist.ac.kr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4709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Step 0 : LFP </a:t>
            </a:r>
            <a:r>
              <a:rPr lang="en-US" altLang="ko-KR" dirty="0" smtClean="0">
                <a:sym typeface="Wingdings" panose="05000000000000000000" pitchFamily="2" charset="2"/>
              </a:rPr>
              <a:t></a:t>
            </a:r>
            <a:r>
              <a:rPr lang="en-US" altLang="ko-KR" dirty="0" smtClean="0"/>
              <a:t> raw (</a:t>
            </a:r>
            <a:r>
              <a:rPr lang="en-US" altLang="ko-KR" dirty="0" err="1" smtClean="0"/>
              <a:t>Lytro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330200" y="2883419"/>
            <a:ext cx="10816771" cy="33393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We use </a:t>
            </a:r>
            <a:r>
              <a:rPr lang="en-US" altLang="ko-KR" sz="2000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lfpsplitter</a:t>
            </a:r>
            <a:r>
              <a:rPr lang="en-US" altLang="ko-KR" sz="20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to get raw image from the </a:t>
            </a:r>
            <a:r>
              <a:rPr lang="en-US" altLang="ko-KR" sz="2000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lfp</a:t>
            </a:r>
            <a:r>
              <a:rPr lang="en-US" altLang="ko-KR" sz="20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file.</a:t>
            </a:r>
            <a:endParaRPr lang="ko-KR" altLang="ko-KR" sz="20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Download : </a:t>
            </a:r>
            <a:r>
              <a:rPr lang="en-US" altLang="ko-KR" sz="2000" b="1" kern="100" dirty="0" smtClean="0">
                <a:latin typeface="맑은 고딕" panose="020B0503020000020004" pitchFamily="50" charset="-127"/>
                <a:cs typeface="Times New Roman" panose="02020603050405020304" pitchFamily="18" charset="0"/>
                <a:hlinkClick r:id="rId2"/>
              </a:rPr>
              <a:t>https</a:t>
            </a:r>
            <a:r>
              <a:rPr lang="en-US" altLang="ko-KR" sz="2000" b="1" kern="100" dirty="0">
                <a:latin typeface="맑은 고딕" panose="020B0503020000020004" pitchFamily="50" charset="-127"/>
                <a:cs typeface="Times New Roman" panose="02020603050405020304" pitchFamily="18" charset="0"/>
                <a:hlinkClick r:id="rId2"/>
              </a:rPr>
              <a:t>://</a:t>
            </a:r>
            <a:r>
              <a:rPr lang="en-US" altLang="ko-KR" sz="2000" b="1" kern="100" dirty="0" smtClean="0">
                <a:latin typeface="맑은 고딕" panose="020B0503020000020004" pitchFamily="50" charset="-127"/>
                <a:cs typeface="Times New Roman" panose="02020603050405020304" pitchFamily="18" charset="0"/>
                <a:hlinkClick r:id="rId2"/>
              </a:rPr>
              <a:t>github.com/nrpatel/lfptools</a:t>
            </a:r>
            <a:endParaRPr lang="en-US" altLang="ko-KR" sz="2000" b="1" kern="100" dirty="0" smtClean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US" altLang="ko-KR" sz="20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b="1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raw </a:t>
            </a:r>
            <a:r>
              <a:rPr lang="en-US" altLang="ko-KR" sz="2000" b="1" kern="100" dirty="0" smtClean="0">
                <a:latin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en-US" altLang="ko-KR" sz="2000" b="1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png</a:t>
            </a:r>
            <a:endParaRPr lang="en-US" altLang="ko-KR" sz="2000" b="1" kern="100" dirty="0" smtClean="0">
              <a:latin typeface="맑은 고딕" panose="020B0503020000020004" pitchFamily="50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Read 3280x3280 12-bit values from a raw file.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Then apply ‘</a:t>
            </a:r>
            <a:r>
              <a:rPr lang="en-US" altLang="ko-KR" sz="2000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demosaic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’ algorithm in MATLAB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(sensor alignment: </a:t>
            </a:r>
            <a:r>
              <a:rPr lang="en-US" altLang="ko-KR" sz="2000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bggr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  <a:sym typeface="Wingdings" panose="05000000000000000000" pitchFamily="2" charset="2"/>
              </a:rPr>
              <a:t>)</a:t>
            </a:r>
            <a:endParaRPr lang="en-US" altLang="ko-KR" sz="20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026" y="1668942"/>
            <a:ext cx="4736332" cy="486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47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0 : LFP </a:t>
            </a:r>
            <a:r>
              <a:rPr lang="en-US" altLang="ko-KR" dirty="0" smtClean="0">
                <a:sym typeface="Wingdings" panose="05000000000000000000" pitchFamily="2" charset="2"/>
              </a:rPr>
              <a:t>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png</a:t>
            </a:r>
            <a:r>
              <a:rPr lang="en-US" altLang="ko-KR" dirty="0" smtClean="0"/>
              <a:t> (</a:t>
            </a:r>
            <a:r>
              <a:rPr lang="en-US" altLang="ko-KR" dirty="0" err="1" smtClean="0"/>
              <a:t>Lytro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Illum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97000" y="1905519"/>
            <a:ext cx="90170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We use the open source decoder “</a:t>
            </a:r>
            <a:r>
              <a:rPr lang="en-US" altLang="ko-KR" sz="2000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illum_full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” made by Michael Tao,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a </a:t>
            </a:r>
            <a:r>
              <a:rPr lang="en-US" altLang="ko-KR" sz="2000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Ph.D</a:t>
            </a:r>
            <a:r>
              <a:rPr lang="en-US" altLang="ko-KR" sz="2000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student 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of UC Berkeley.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US" altLang="ko-KR" sz="20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Source code available at : </a:t>
            </a:r>
            <a:r>
              <a:rPr lang="en-US" altLang="ko-KR" sz="2000" u="sng" kern="100" dirty="0">
                <a:solidFill>
                  <a:srgbClr val="00B0F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http://cseweb.ucsd.edu/~ravir/illum_full.zip</a:t>
            </a:r>
            <a:r>
              <a:rPr lang="en-US" altLang="ko-KR" sz="2000" kern="100" dirty="0">
                <a:solidFill>
                  <a:srgbClr val="00B0F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endParaRPr lang="ko-KR" altLang="ko-KR" sz="2000" b="1" kern="100" dirty="0">
              <a:solidFill>
                <a:srgbClr val="00B0F0"/>
              </a:solidFill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Picture 2" descr="http://design-engine.com/wp-content/uploads/2014/04/Lytro_Illum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6800" y="3884936"/>
            <a:ext cx="3937000" cy="280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881" y="3884936"/>
            <a:ext cx="4467069" cy="280670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397000" y="5058892"/>
            <a:ext cx="3924300" cy="458788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257550" y="5495021"/>
            <a:ext cx="3427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Set file format to </a:t>
            </a:r>
            <a:r>
              <a:rPr lang="en-US" altLang="ko-KR" dirty="0" err="1" smtClean="0">
                <a:solidFill>
                  <a:srgbClr val="FF0000"/>
                </a:solidFill>
              </a:rPr>
              <a:t>Lytro</a:t>
            </a:r>
            <a:r>
              <a:rPr lang="en-US" altLang="ko-KR" dirty="0" smtClean="0">
                <a:solidFill>
                  <a:srgbClr val="FF0000"/>
                </a:solidFill>
              </a:rPr>
              <a:t> RAW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0922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Step 1 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23" y="2073935"/>
            <a:ext cx="4271806" cy="312858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006" y="1288703"/>
            <a:ext cx="7060402" cy="46990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5623" y="5374039"/>
            <a:ext cx="4790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Execute </a:t>
            </a:r>
            <a:r>
              <a:rPr lang="en-US" altLang="ko-KR" b="1" dirty="0" smtClean="0"/>
              <a:t>LightFieldCalib_Step1_MicroLensCenter.m</a:t>
            </a:r>
            <a:endParaRPr lang="ko-KR" alt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408312" y="6020370"/>
            <a:ext cx="4790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Drag and open </a:t>
            </a:r>
            <a:r>
              <a:rPr lang="en-US" altLang="ko-KR" b="1" dirty="0" smtClean="0"/>
              <a:t>White images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11977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1 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39701" y="1795150"/>
            <a:ext cx="5283200" cy="895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Set </a:t>
            </a:r>
            <a:r>
              <a:rPr lang="en-US" altLang="ko-KR" sz="2000" b="1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radius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to </a:t>
            </a:r>
            <a:r>
              <a:rPr lang="en-US" altLang="ko-KR" sz="2000" b="1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5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for a </a:t>
            </a:r>
            <a:r>
              <a:rPr lang="en-US" altLang="ko-KR" sz="2000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Lytro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camera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Set </a:t>
            </a:r>
            <a:r>
              <a:rPr lang="en-US" altLang="ko-KR" sz="2000" b="1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radius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to </a:t>
            </a:r>
            <a:r>
              <a:rPr lang="en-US" altLang="ko-KR" sz="2000" b="1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7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for a </a:t>
            </a:r>
            <a:r>
              <a:rPr lang="en-US" altLang="ko-KR" sz="2000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Lytro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Illum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camera</a:t>
            </a:r>
            <a:endParaRPr lang="ko-KR" altLang="ko-KR" sz="2000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25" y="3063652"/>
            <a:ext cx="4968552" cy="3149175"/>
          </a:xfrm>
          <a:prstGeom prst="rect">
            <a:avLst/>
          </a:prstGeom>
          <a:ln w="28575">
            <a:solidFill>
              <a:srgbClr val="00FF00"/>
            </a:solidFill>
          </a:ln>
        </p:spPr>
      </p:pic>
      <p:sp>
        <p:nvSpPr>
          <p:cNvPr id="8" name="타원 7"/>
          <p:cNvSpPr/>
          <p:nvPr/>
        </p:nvSpPr>
        <p:spPr>
          <a:xfrm>
            <a:off x="2438400" y="4064000"/>
            <a:ext cx="495300" cy="49530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133599" y="4638239"/>
            <a:ext cx="3427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solidFill>
                  <a:schemeClr val="bg1"/>
                </a:solidFill>
              </a:rPr>
              <a:t>Microlens</a:t>
            </a:r>
            <a:r>
              <a:rPr lang="en-US" altLang="ko-KR" dirty="0" smtClean="0">
                <a:solidFill>
                  <a:schemeClr val="bg1"/>
                </a:solidFill>
              </a:rPr>
              <a:t> radius is 7 pixels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2" name="직선 화살표 연결선 11"/>
          <p:cNvCxnSpPr>
            <a:endCxn id="8" idx="6"/>
          </p:cNvCxnSpPr>
          <p:nvPr/>
        </p:nvCxnSpPr>
        <p:spPr>
          <a:xfrm>
            <a:off x="2673350" y="4311650"/>
            <a:ext cx="26035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r="24839"/>
          <a:stretch/>
        </p:blipFill>
        <p:spPr>
          <a:xfrm>
            <a:off x="5718175" y="779461"/>
            <a:ext cx="5635625" cy="543336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981700" y="2834258"/>
            <a:ext cx="1092200" cy="458788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058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71" y="2257010"/>
            <a:ext cx="4706257" cy="3382692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1 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395" y="1476605"/>
            <a:ext cx="6847903" cy="4764537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158435" y="3719172"/>
            <a:ext cx="564242" cy="493486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 flipV="1">
            <a:off x="2722677" y="1476605"/>
            <a:ext cx="2448718" cy="224256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2722677" y="4212658"/>
            <a:ext cx="2448718" cy="202848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139701" y="5841032"/>
            <a:ext cx="5283200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Red dots are centers of </a:t>
            </a:r>
            <a:r>
              <a:rPr lang="en-US" altLang="ko-KR" sz="2000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microlens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array.</a:t>
            </a:r>
            <a:endParaRPr lang="ko-KR" altLang="ko-KR" sz="20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275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Step 2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60543" y="5712696"/>
            <a:ext cx="12180636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Make </a:t>
            </a:r>
            <a:r>
              <a:rPr lang="en-US" altLang="ko-KR" sz="2000" b="1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pattern_size.txt</a:t>
            </a:r>
            <a:r>
              <a:rPr lang="en-US" altLang="ko-KR" sz="2000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file in image folder, and then input the size of pattern (unit: mm)</a:t>
            </a:r>
            <a:endParaRPr lang="ko-KR" altLang="ko-KR" sz="20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0220" y="1941895"/>
            <a:ext cx="3857625" cy="27336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81" y="1870458"/>
            <a:ext cx="5629275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61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Step 2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4552" y="5859887"/>
            <a:ext cx="9530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Move </a:t>
            </a:r>
            <a:r>
              <a:rPr lang="en-US" altLang="ko-KR" b="1" dirty="0" err="1" smtClean="0"/>
              <a:t>Microlens_center_list.mat</a:t>
            </a:r>
            <a:r>
              <a:rPr lang="en-US" altLang="ko-KR" dirty="0" smtClean="0"/>
              <a:t> in white images folder to pattern images folder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48" y="1690688"/>
            <a:ext cx="5297400" cy="391306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600" y="1690688"/>
            <a:ext cx="5297400" cy="394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01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Step 2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597" y="1690688"/>
            <a:ext cx="5911403" cy="391618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15" y="1690453"/>
            <a:ext cx="5283730" cy="39166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5815" y="5747419"/>
            <a:ext cx="4790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Execute </a:t>
            </a:r>
            <a:r>
              <a:rPr lang="en-US" altLang="ko-KR" b="1" dirty="0" smtClean="0"/>
              <a:t>LightFieldCalib_Step2_CenterImage.m</a:t>
            </a:r>
            <a:endParaRPr lang="ko-KR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840827" y="6024418"/>
            <a:ext cx="4790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Drag and open </a:t>
            </a:r>
            <a:r>
              <a:rPr lang="en-US" altLang="ko-KR" b="1" dirty="0" smtClean="0"/>
              <a:t>Pattern images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685398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2941</TotalTime>
  <Words>307</Words>
  <Application>Microsoft Office PowerPoint</Application>
  <PresentationFormat>와이드스크린</PresentationFormat>
  <Paragraphs>56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Arial</vt:lpstr>
      <vt:lpstr>Calibri</vt:lpstr>
      <vt:lpstr>Times New Roman</vt:lpstr>
      <vt:lpstr>Wingdings</vt:lpstr>
      <vt:lpstr>Office 테마</vt:lpstr>
      <vt:lpstr>How to use Geometric Calibration of Micro-Lens-Based Light Field Cameras using Line Features</vt:lpstr>
      <vt:lpstr>Step 0 : LFP  raw (Lytro)</vt:lpstr>
      <vt:lpstr>Step 0 : LFP  png (Lytro Illum)</vt:lpstr>
      <vt:lpstr>Step 1 </vt:lpstr>
      <vt:lpstr>Step 1 </vt:lpstr>
      <vt:lpstr>Step 1 </vt:lpstr>
      <vt:lpstr>Step 2</vt:lpstr>
      <vt:lpstr>Step 2</vt:lpstr>
      <vt:lpstr>Step 2</vt:lpstr>
      <vt:lpstr>Step 2</vt:lpstr>
      <vt:lpstr>Step 3</vt:lpstr>
      <vt:lpstr>Step 3</vt:lpstr>
      <vt:lpstr>Step 4</vt:lpstr>
      <vt:lpstr>Step 5 : Look-up table</vt:lpstr>
      <vt:lpstr>Step 6 : Sub-aperture image</vt:lpstr>
      <vt:lpstr>Step 6 : Sub-aperture image</vt:lpstr>
      <vt:lpstr>Step 6 : Sub-aperture image (Error Measure)</vt:lpstr>
      <vt:lpstr>Question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use Geometric Calibration of Micro-Lens-Based Light-Field Cameras using Line Features</dc:title>
  <dc:creator>Hae-Gon Jeon</dc:creator>
  <cp:lastModifiedBy>earboll</cp:lastModifiedBy>
  <cp:revision>27</cp:revision>
  <dcterms:created xsi:type="dcterms:W3CDTF">2014-10-10T12:15:48Z</dcterms:created>
  <dcterms:modified xsi:type="dcterms:W3CDTF">2016-03-10T10:16:00Z</dcterms:modified>
</cp:coreProperties>
</file>

<file path=docProps/thumbnail.jpeg>
</file>